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74" r:id="rId3"/>
    <p:sldId id="268" r:id="rId4"/>
    <p:sldId id="258" r:id="rId5"/>
    <p:sldId id="267" r:id="rId6"/>
    <p:sldId id="259" r:id="rId7"/>
    <p:sldId id="270" r:id="rId8"/>
    <p:sldId id="271" r:id="rId9"/>
    <p:sldId id="272" r:id="rId10"/>
    <p:sldId id="262" r:id="rId11"/>
    <p:sldId id="261" r:id="rId12"/>
    <p:sldId id="273" r:id="rId13"/>
    <p:sldId id="263"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28" autoAdjust="0"/>
  </p:normalViewPr>
  <p:slideViewPr>
    <p:cSldViewPr>
      <p:cViewPr varScale="1">
        <p:scale>
          <a:sx n="102" d="100"/>
          <a:sy n="102" d="100"/>
        </p:scale>
        <p:origin x="2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0B1902-D056-4822-B534-7B2DB186C551}"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3514685304"/>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B1902-D056-4822-B534-7B2DB186C551}"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4239117943"/>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B1902-D056-4822-B534-7B2DB186C551}"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376152323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B1902-D056-4822-B534-7B2DB186C551}"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939979345"/>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B1902-D056-4822-B534-7B2DB186C551}"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3507968848"/>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0B1902-D056-4822-B534-7B2DB186C551}"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2665017025"/>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0B1902-D056-4822-B534-7B2DB186C551}" type="datetimeFigureOut">
              <a:rPr lang="en-US" smtClean="0"/>
              <a:pPr/>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3789314627"/>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0B1902-D056-4822-B534-7B2DB186C551}" type="datetimeFigureOut">
              <a:rPr lang="en-US" smtClean="0"/>
              <a:pPr/>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3411381309"/>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B1902-D056-4822-B534-7B2DB186C551}" type="datetimeFigureOut">
              <a:rPr lang="en-US" smtClean="0"/>
              <a:pPr/>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884243521"/>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B1902-D056-4822-B534-7B2DB186C551}"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1174645308"/>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B1902-D056-4822-B534-7B2DB186C551}"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EC72F-88DF-4D1C-A359-18578A55F1E4}" type="slidenum">
              <a:rPr lang="en-US" smtClean="0"/>
              <a:pPr/>
              <a:t>‹#›</a:t>
            </a:fld>
            <a:endParaRPr lang="en-US"/>
          </a:p>
        </p:txBody>
      </p:sp>
    </p:spTree>
    <p:extLst>
      <p:ext uri="{BB962C8B-B14F-4D97-AF65-F5344CB8AC3E}">
        <p14:creationId xmlns:p14="http://schemas.microsoft.com/office/powerpoint/2010/main" val="3388241415"/>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B1902-D056-4822-B534-7B2DB186C551}" type="datetimeFigureOut">
              <a:rPr lang="en-US" smtClean="0"/>
              <a:pPr/>
              <a:t>8/28/2018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EC72F-88DF-4D1C-A359-18578A55F1E4}" type="slidenum">
              <a:rPr lang="en-US" smtClean="0"/>
              <a:pPr/>
              <a:t>‹#›</a:t>
            </a:fld>
            <a:endParaRPr lang="en-US"/>
          </a:p>
        </p:txBody>
      </p:sp>
    </p:spTree>
    <p:extLst>
      <p:ext uri="{BB962C8B-B14F-4D97-AF65-F5344CB8AC3E}">
        <p14:creationId xmlns:p14="http://schemas.microsoft.com/office/powerpoint/2010/main" val="427586288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62600"/>
            <a:ext cx="6400800" cy="7620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2018-2019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NorthDrama.jpg"/>
          <p:cNvPicPr>
            <a:picLocks noChangeAspect="1"/>
          </p:cNvPicPr>
          <p:nvPr/>
        </p:nvPicPr>
        <p:blipFill>
          <a:blip r:embed="rId2" cstate="print"/>
          <a:stretch>
            <a:fillRect/>
          </a:stretch>
        </p:blipFill>
        <p:spPr>
          <a:xfrm>
            <a:off x="1993928" y="3048000"/>
            <a:ext cx="4887219" cy="2438400"/>
          </a:xfrm>
          <a:prstGeom prst="rect">
            <a:avLst/>
          </a:prstGeom>
        </p:spPr>
      </p:pic>
    </p:spTree>
  </p:cSld>
  <p:clrMapOvr>
    <a:masterClrMapping/>
  </p:clrMapOvr>
  <p:transition advClick="0" advTm="6968">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572000" cy="609600"/>
          </a:xfrm>
          <a:solidFill>
            <a:schemeClr val="bg1"/>
          </a:solidFill>
        </p:spPr>
        <p:txBody>
          <a:bodyPr>
            <a:normAutofit fontScale="90000"/>
          </a:bodyPr>
          <a:lstStyle/>
          <a:p>
            <a:r>
              <a:rPr lang="en-US" dirty="0" smtClean="0">
                <a:latin typeface="Impact" pitchFamily="34" charset="0"/>
              </a:rPr>
              <a:t>Follow Us</a:t>
            </a:r>
            <a:endParaRPr lang="en-US" dirty="0">
              <a:latin typeface="Impact" pitchFamily="34" charset="0"/>
            </a:endParaRPr>
          </a:p>
        </p:txBody>
      </p:sp>
      <p:pic>
        <p:nvPicPr>
          <p:cNvPr id="5" name="Content Placeholder 4" descr="Facebook.png"/>
          <p:cNvPicPr>
            <a:picLocks noGrp="1" noChangeAspect="1"/>
          </p:cNvPicPr>
          <p:nvPr>
            <p:ph sz="half" idx="1"/>
          </p:nvPr>
        </p:nvPicPr>
        <p:blipFill>
          <a:blip r:embed="rId2" cstate="print"/>
          <a:stretch>
            <a:fillRect/>
          </a:stretch>
        </p:blipFill>
        <p:spPr>
          <a:xfrm>
            <a:off x="685800" y="3810000"/>
            <a:ext cx="2381250" cy="2381250"/>
          </a:xfrm>
        </p:spPr>
      </p:pic>
      <p:pic>
        <p:nvPicPr>
          <p:cNvPr id="7" name="Content Placeholder 6" descr="Facebook_Badge-copy.jpg"/>
          <p:cNvPicPr>
            <a:picLocks noGrp="1" noChangeAspect="1"/>
          </p:cNvPicPr>
          <p:nvPr>
            <p:ph sz="half" idx="2"/>
          </p:nvPr>
        </p:nvPicPr>
        <p:blipFill>
          <a:blip r:embed="rId3" cstate="print"/>
          <a:stretch>
            <a:fillRect/>
          </a:stretch>
        </p:blipFill>
        <p:spPr>
          <a:xfrm>
            <a:off x="304800" y="2895600"/>
            <a:ext cx="3124200" cy="750314"/>
          </a:xfrm>
        </p:spPr>
      </p:pic>
      <p:sp>
        <p:nvSpPr>
          <p:cNvPr id="6" name="TextBox 5"/>
          <p:cNvSpPr txBox="1"/>
          <p:nvPr/>
        </p:nvSpPr>
        <p:spPr>
          <a:xfrm>
            <a:off x="235527" y="6400800"/>
            <a:ext cx="3505200" cy="338554"/>
          </a:xfrm>
          <a:prstGeom prst="rect">
            <a:avLst/>
          </a:prstGeom>
          <a:noFill/>
        </p:spPr>
        <p:txBody>
          <a:bodyPr wrap="square" rtlCol="0">
            <a:spAutoFit/>
          </a:body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www.facebook.com/drama.at.north</a:t>
            </a:r>
            <a:endParaRPr lang="en-US" sz="1600" dirty="0"/>
          </a:p>
        </p:txBody>
      </p:sp>
      <p:pic>
        <p:nvPicPr>
          <p:cNvPr id="8" name="Picture 7" descr="follow-us-on-twitter.png"/>
          <p:cNvPicPr>
            <a:picLocks noChangeAspect="1"/>
          </p:cNvPicPr>
          <p:nvPr/>
        </p:nvPicPr>
        <p:blipFill>
          <a:blip r:embed="rId4" cstate="print"/>
          <a:stretch>
            <a:fillRect/>
          </a:stretch>
        </p:blipFill>
        <p:spPr>
          <a:xfrm>
            <a:off x="5608782" y="2819400"/>
            <a:ext cx="3048006" cy="914402"/>
          </a:xfrm>
          <a:prstGeom prst="rect">
            <a:avLst/>
          </a:prstGeom>
        </p:spPr>
      </p:pic>
      <p:pic>
        <p:nvPicPr>
          <p:cNvPr id="9" name="Picture 8" descr="twitter QR.png"/>
          <p:cNvPicPr>
            <a:picLocks noChangeAspect="1"/>
          </p:cNvPicPr>
          <p:nvPr/>
        </p:nvPicPr>
        <p:blipFill>
          <a:blip r:embed="rId5" cstate="print"/>
          <a:stretch>
            <a:fillRect/>
          </a:stretch>
        </p:blipFill>
        <p:spPr>
          <a:xfrm>
            <a:off x="5905500" y="3886200"/>
            <a:ext cx="2362200" cy="2362200"/>
          </a:xfrm>
          <a:prstGeom prst="rect">
            <a:avLst/>
          </a:prstGeom>
        </p:spPr>
      </p:pic>
      <p:sp>
        <p:nvSpPr>
          <p:cNvPr id="10" name="TextBox 9"/>
          <p:cNvSpPr txBox="1"/>
          <p:nvPr/>
        </p:nvSpPr>
        <p:spPr>
          <a:xfrm>
            <a:off x="5334000" y="6400800"/>
            <a:ext cx="3505200" cy="338554"/>
          </a:xfrm>
          <a:prstGeom prst="rect">
            <a:avLst/>
          </a:prstGeom>
          <a:noFill/>
        </p:spPr>
        <p:txBody>
          <a:bodyPr wrap="square" rtlCol="0">
            <a:spAutoFit/>
          </a:bodyPr>
          <a:lstStyle/>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northdrama</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Click="0" advTm="8609">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5562600"/>
            <a:ext cx="5486400" cy="566738"/>
          </a:xfrm>
        </p:spPr>
        <p:txBody>
          <a:bodyPr>
            <a:normAutofit fontScale="90000"/>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world-wide theatre honorary for high school students.</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Placeholder 8" descr="CN Thespian.jpg"/>
          <p:cNvPicPr>
            <a:picLocks noGrp="1" noChangeAspect="1"/>
          </p:cNvPicPr>
          <p:nvPr>
            <p:ph type="pic" idx="1"/>
          </p:nvPr>
        </p:nvPicPr>
        <p:blipFill>
          <a:blip r:embed="rId2" cstate="print"/>
          <a:stretch>
            <a:fillRect/>
          </a:stretch>
        </p:blipFill>
        <p:spPr>
          <a:xfrm>
            <a:off x="152400" y="2971800"/>
            <a:ext cx="7118048" cy="2514600"/>
          </a:xfrm>
          <a:prstGeom prst="rect">
            <a:avLst/>
          </a:prstGeom>
          <a:noFill/>
          <a:ln>
            <a:noFill/>
          </a:ln>
        </p:spPr>
      </p:pic>
      <p:sp>
        <p:nvSpPr>
          <p:cNvPr id="4" name="Text Placeholder 3"/>
          <p:cNvSpPr>
            <a:spLocks noGrp="1"/>
          </p:cNvSpPr>
          <p:nvPr>
            <p:ph type="body" sz="half" idx="2"/>
          </p:nvPr>
        </p:nvSpPr>
        <p:spPr>
          <a:xfrm>
            <a:off x="3124200" y="6032356"/>
            <a:ext cx="5486400" cy="804862"/>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Members are invited to join after accumulating at least 10 points.  Points are awarded for each theatre production a student is involved with during high school.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Click="0" advTm="5687">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572000" cy="1219200"/>
          </a:xfrm>
          <a:solidFill>
            <a:schemeClr val="bg1"/>
          </a:solidFill>
        </p:spPr>
        <p:txBody>
          <a:bodyPr>
            <a:normAutofit fontScale="90000"/>
          </a:bodyPr>
          <a:lstStyle/>
          <a:p>
            <a:pPr algn="l"/>
            <a:r>
              <a:rPr lang="en-US" dirty="0" smtClean="0">
                <a:latin typeface="Impact" pitchFamily="34" charset="0"/>
              </a:rPr>
              <a:t>Indiana Thespian State Festival</a:t>
            </a:r>
            <a:endParaRPr lang="en-US" dirty="0">
              <a:latin typeface="Impact" pitchFamily="34" charset="0"/>
            </a:endParaRPr>
          </a:p>
        </p:txBody>
      </p:sp>
      <p:sp>
        <p:nvSpPr>
          <p:cNvPr id="6" name="TextBox 5"/>
          <p:cNvSpPr txBox="1"/>
          <p:nvPr/>
        </p:nvSpPr>
        <p:spPr>
          <a:xfrm>
            <a:off x="3670915" y="2971800"/>
            <a:ext cx="5320683" cy="3785652"/>
          </a:xfrm>
          <a:prstGeom prst="rect">
            <a:avLst/>
          </a:prstGeom>
          <a:noFill/>
        </p:spPr>
        <p:txBody>
          <a:bodyPr wrap="square" rtlCol="0">
            <a:spAutoFit/>
          </a:bodyPr>
          <a:lstStyle/>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January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18-20</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Indianapolis, IN</a:t>
            </a:r>
          </a:p>
          <a:p>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Open to all interested students</a:t>
            </a:r>
          </a:p>
          <a:p>
            <a:pPr>
              <a:buFont typeface="Arial" pitchFamily="34" charset="0"/>
              <a:buChar char="•"/>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8-10 high schools do cuttings of longer shows, or one acts.</a:t>
            </a:r>
          </a:p>
          <a:p>
            <a:pPr>
              <a:buFont typeface="Arial" pitchFamily="34" charset="0"/>
              <a:buChar cha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Workshops and smaller competitions.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124200"/>
            <a:ext cx="3067574" cy="3124200"/>
          </a:xfrm>
          <a:prstGeom prst="rect">
            <a:avLst/>
          </a:prstGeom>
        </p:spPr>
      </p:pic>
    </p:spTree>
    <p:extLst>
      <p:ext uri="{BB962C8B-B14F-4D97-AF65-F5344CB8AC3E}">
        <p14:creationId xmlns:p14="http://schemas.microsoft.com/office/powerpoint/2010/main" val="4193101151"/>
      </p:ext>
    </p:extLst>
  </p:cSld>
  <p:clrMapOvr>
    <a:masterClrMapping/>
  </p:clrMapOvr>
  <p:transition advClick="0" advTm="9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572000" cy="1143000"/>
          </a:xfrm>
          <a:solidFill>
            <a:schemeClr val="bg1"/>
          </a:solidFill>
        </p:spPr>
        <p:txBody>
          <a:bodyPr>
            <a:normAutofit fontScale="90000"/>
          </a:bodyPr>
          <a:lstStyle/>
          <a:p>
            <a:r>
              <a:rPr lang="en-US" dirty="0" smtClean="0">
                <a:latin typeface="Impact" pitchFamily="34" charset="0"/>
              </a:rPr>
              <a:t>How to get involved with Crew</a:t>
            </a:r>
            <a:endParaRPr lang="en-US" dirty="0">
              <a:latin typeface="Impact" pitchFamily="34" charset="0"/>
            </a:endParaRPr>
          </a:p>
        </p:txBody>
      </p:sp>
      <p:sp>
        <p:nvSpPr>
          <p:cNvPr id="3" name="Content Placeholder 2"/>
          <p:cNvSpPr>
            <a:spLocks noGrp="1"/>
          </p:cNvSpPr>
          <p:nvPr>
            <p:ph idx="1"/>
          </p:nvPr>
        </p:nvSpPr>
        <p:spPr>
          <a:xfrm>
            <a:off x="304800" y="2667000"/>
            <a:ext cx="8839200" cy="4191000"/>
          </a:xfrm>
        </p:spPr>
        <p:txBody>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start of each big production we have a crew call-out, where schedules are passed out.</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If you want to be on crew you come to any scheduled time that you can.</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can come once a week or everyday.</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any crew session you may be asked build sets, paint backgrounds, sew costumes, gather props, hang lights or whatever.  Be prepared.</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Running Crew (those that work the actual show) is selected from the regular crew.</a:t>
            </a:r>
          </a:p>
        </p:txBody>
      </p:sp>
    </p:spTree>
  </p:cSld>
  <p:clrMapOvr>
    <a:masterClrMapping/>
  </p:clrMapOvr>
  <p:transition advClick="0" advTm="9485">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400800" cy="685800"/>
          </a:xfrm>
          <a:solidFill>
            <a:schemeClr val="bg1"/>
          </a:solidFill>
        </p:spPr>
        <p:txBody>
          <a:bodyPr>
            <a:normAutofit fontScale="90000"/>
          </a:bodyPr>
          <a:lstStyle/>
          <a:p>
            <a:pPr algn="l"/>
            <a:r>
              <a:rPr lang="en-US" dirty="0" smtClean="0">
                <a:latin typeface="Impact" pitchFamily="34" charset="0"/>
              </a:rPr>
              <a:t>Auditions (non-musical)</a:t>
            </a:r>
            <a:endParaRPr lang="en-US" dirty="0">
              <a:latin typeface="Impact" pitchFamily="34" charset="0"/>
            </a:endParaRPr>
          </a:p>
        </p:txBody>
      </p:sp>
      <p:sp>
        <p:nvSpPr>
          <p:cNvPr id="3" name="Content Placeholder 2"/>
          <p:cNvSpPr>
            <a:spLocks noGrp="1"/>
          </p:cNvSpPr>
          <p:nvPr>
            <p:ph idx="1"/>
          </p:nvPr>
        </p:nvSpPr>
        <p:spPr>
          <a:xfrm>
            <a:off x="381000" y="3276600"/>
            <a:ext cx="8458200" cy="3429000"/>
          </a:xfrm>
        </p:spPr>
        <p:txBody>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Open to all North students and staff.</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 usually involve readings from the script.</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Scripts are almost always available to be read ahead of time in resource periods.</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 prepared to do anything the director wants and have fun.</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Click="0" advTm="9125">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5791200" cy="685800"/>
          </a:xfrm>
          <a:solidFill>
            <a:schemeClr val="bg1"/>
          </a:solidFill>
        </p:spPr>
        <p:txBody>
          <a:bodyPr>
            <a:normAutofit fontScale="90000"/>
          </a:bodyPr>
          <a:lstStyle/>
          <a:p>
            <a:r>
              <a:rPr lang="en-US" dirty="0" smtClean="0">
                <a:latin typeface="Impact" pitchFamily="34" charset="0"/>
              </a:rPr>
              <a:t>Auditions (musical)</a:t>
            </a:r>
            <a:endParaRPr lang="en-US" dirty="0">
              <a:latin typeface="Impact" pitchFamily="34" charset="0"/>
            </a:endParaRPr>
          </a:p>
        </p:txBody>
      </p:sp>
      <p:sp>
        <p:nvSpPr>
          <p:cNvPr id="3" name="Content Placeholder 2"/>
          <p:cNvSpPr>
            <a:spLocks noGrp="1"/>
          </p:cNvSpPr>
          <p:nvPr>
            <p:ph idx="1"/>
          </p:nvPr>
        </p:nvSpPr>
        <p:spPr>
          <a:xfrm>
            <a:off x="304800" y="3124200"/>
            <a:ext cx="8229600" cy="3200400"/>
          </a:xfrm>
        </p:spPr>
        <p:txBody>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Open to all North students and staff.</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Prepare a short song (16-32 bars) to be sung with accompaniment.  Sometimes we provide songs to sing.</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 involve readings from the script.</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Most musicals will involve some sort of dance audition.  Be prepared to move.</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 prepared to do anything the director wants and have fun.</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Click="0" advTm="9906">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4495800" cy="762000"/>
          </a:xfrm>
          <a:solidFill>
            <a:schemeClr val="bg1"/>
          </a:solidFill>
        </p:spPr>
        <p:txBody>
          <a:bodyPr/>
          <a:lstStyle/>
          <a:p>
            <a:pPr algn="l"/>
            <a:r>
              <a:rPr lang="en-US" dirty="0" smtClean="0">
                <a:latin typeface="Impact" pitchFamily="34" charset="0"/>
              </a:rPr>
              <a:t>Studio Room Show</a:t>
            </a:r>
            <a:endParaRPr lang="en-US" dirty="0">
              <a:latin typeface="Impact" pitchFamily="34" charset="0"/>
            </a:endParaRPr>
          </a:p>
        </p:txBody>
      </p:sp>
      <p:sp>
        <p:nvSpPr>
          <p:cNvPr id="7" name="TextBox 6"/>
          <p:cNvSpPr txBox="1"/>
          <p:nvPr/>
        </p:nvSpPr>
        <p:spPr>
          <a:xfrm>
            <a:off x="3810000" y="4495800"/>
            <a:ext cx="4953000" cy="2031325"/>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1962, a nun must struggle with what she has been taught to be true, what she knows to be true and what she suspects to be true.  She accuses a young priest of inappropriate contact with one of their students.  The central question of the play is where you find certainty in uncertain times, especially when all you have known is thrown out.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3657600" y="3048000"/>
            <a:ext cx="4867183" cy="1508105"/>
          </a:xfrm>
          <a:prstGeom prst="rect">
            <a:avLst/>
          </a:prstGeom>
          <a:noFill/>
        </p:spPr>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Doubt</a:t>
            </a:r>
            <a:endPar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endParaRP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A Parable </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By John Patrick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Shanley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22" t="11111" r="10505" b="50000"/>
          <a:stretch/>
        </p:blipFill>
        <p:spPr>
          <a:xfrm>
            <a:off x="304800" y="3276600"/>
            <a:ext cx="3429000" cy="2667000"/>
          </a:xfrm>
          <a:prstGeom prst="rect">
            <a:avLst/>
          </a:prstGeom>
        </p:spPr>
      </p:pic>
    </p:spTree>
    <p:extLst>
      <p:ext uri="{BB962C8B-B14F-4D97-AF65-F5344CB8AC3E}">
        <p14:creationId xmlns:p14="http://schemas.microsoft.com/office/powerpoint/2010/main" val="1728540539"/>
      </p:ext>
    </p:extLst>
  </p:cSld>
  <p:clrMapOvr>
    <a:masterClrMapping/>
  </p:clrMapOvr>
  <p:transition advClick="0" advTm="6922">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4343400" cy="762000"/>
          </a:xfrm>
          <a:solidFill>
            <a:schemeClr val="bg1"/>
          </a:solidFill>
          <a:ln>
            <a:noFill/>
          </a:ln>
        </p:spPr>
        <p:txBody>
          <a:bodyPr>
            <a:normAutofit/>
          </a:bodyPr>
          <a:lstStyle/>
          <a:p>
            <a:pPr algn="l"/>
            <a:r>
              <a:rPr lang="en-US" dirty="0" smtClean="0">
                <a:latin typeface="Impact" pitchFamily="34" charset="0"/>
              </a:rPr>
              <a:t>Our website:</a:t>
            </a:r>
            <a:endParaRPr lang="en-US" dirty="0">
              <a:latin typeface="Impact" pitchFamily="34" charset="0"/>
            </a:endParaRPr>
          </a:p>
        </p:txBody>
      </p:sp>
      <p:sp>
        <p:nvSpPr>
          <p:cNvPr id="6" name="TextBox 5"/>
          <p:cNvSpPr txBox="1"/>
          <p:nvPr/>
        </p:nvSpPr>
        <p:spPr>
          <a:xfrm>
            <a:off x="533400" y="3026058"/>
            <a:ext cx="6096000" cy="584775"/>
          </a:xfrm>
          <a:prstGeom prst="rect">
            <a:avLst/>
          </a:prstGeom>
          <a:solidFill>
            <a:schemeClr val="bg1"/>
          </a:solidFill>
          <a:ln>
            <a:noFill/>
          </a:ln>
        </p:spPr>
        <p:txBody>
          <a:bodyPr wrap="square" rtlCol="0">
            <a:spAutoFit/>
          </a:bodyPr>
          <a:lstStyle/>
          <a:p>
            <a:pPr algn="ctr"/>
            <a:r>
              <a:rPr lang="en-US" sz="3200" dirty="0" smtClean="0"/>
              <a:t>www.bcsc.k12.in.us/northdrama</a:t>
            </a:r>
            <a:endParaRPr lang="en-US" sz="3200" dirty="0"/>
          </a:p>
        </p:txBody>
      </p:sp>
      <p:pic>
        <p:nvPicPr>
          <p:cNvPr id="4" name="Picture 3" descr="websiteqr.png"/>
          <p:cNvPicPr>
            <a:picLocks noChangeAspect="1"/>
          </p:cNvPicPr>
          <p:nvPr/>
        </p:nvPicPr>
        <p:blipFill>
          <a:blip r:embed="rId2" cstate="print"/>
          <a:stretch>
            <a:fillRect/>
          </a:stretch>
        </p:blipFill>
        <p:spPr>
          <a:xfrm>
            <a:off x="5638800" y="3617192"/>
            <a:ext cx="3126508" cy="3126508"/>
          </a:xfrm>
          <a:prstGeom prst="rect">
            <a:avLst/>
          </a:prstGeom>
          <a:ln>
            <a:noFill/>
          </a:ln>
        </p:spPr>
      </p:pic>
    </p:spTree>
  </p:cSld>
  <p:clrMapOvr>
    <a:masterClrMapping/>
  </p:clrMapOvr>
  <p:transition advClick="0" advTm="6468">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4495800" cy="762000"/>
          </a:xfrm>
          <a:solidFill>
            <a:schemeClr val="bg1"/>
          </a:solidFill>
        </p:spPr>
        <p:txBody>
          <a:bodyPr/>
          <a:lstStyle/>
          <a:p>
            <a:pPr algn="l"/>
            <a:r>
              <a:rPr lang="en-US" dirty="0" smtClean="0">
                <a:latin typeface="Impact" pitchFamily="34" charset="0"/>
              </a:rPr>
              <a:t>Spring</a:t>
            </a:r>
            <a:r>
              <a:rPr lang="en-US" dirty="0" smtClean="0">
                <a:latin typeface="Impact" pitchFamily="34" charset="0"/>
              </a:rPr>
              <a:t> </a:t>
            </a:r>
            <a:r>
              <a:rPr lang="en-US" dirty="0" smtClean="0">
                <a:latin typeface="Impact" pitchFamily="34" charset="0"/>
              </a:rPr>
              <a:t>Play</a:t>
            </a:r>
            <a:endParaRPr lang="en-US" dirty="0">
              <a:latin typeface="Impact" pitchFamily="34" charset="0"/>
            </a:endParaRPr>
          </a:p>
        </p:txBody>
      </p:sp>
      <p:sp>
        <p:nvSpPr>
          <p:cNvPr id="7" name="TextBox 6"/>
          <p:cNvSpPr txBox="1"/>
          <p:nvPr/>
        </p:nvSpPr>
        <p:spPr>
          <a:xfrm>
            <a:off x="3619893" y="4648200"/>
            <a:ext cx="5334000" cy="2031325"/>
          </a:xfrm>
          <a:prstGeom prst="rect">
            <a:avLst/>
          </a:prstGeom>
          <a:noFill/>
        </p:spPr>
        <p:txBody>
          <a:bodyPr wrap="square" rtlCol="0">
            <a:spAutoFit/>
          </a:bodyPr>
          <a:lstStyle/>
          <a:p>
            <a:r>
              <a:rPr lang="en-US"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Christopher is discovered standing over a dead dog, stabbed with a garden fork.  When he is accused of the crime he knows that would never murder his good friend, so he sets out to solve the mystery and find the real killer.  Christopher’s journey becomes one into his own history and family.  This story is beautifully told from the perspective of Christopher, an autistic teen.</a:t>
            </a: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95600"/>
            <a:ext cx="2514600" cy="3890162"/>
          </a:xfrm>
          <a:prstGeom prst="rect">
            <a:avLst/>
          </a:prstGeom>
        </p:spPr>
      </p:pic>
      <p:sp>
        <p:nvSpPr>
          <p:cNvPr id="6" name="TextBox 5"/>
          <p:cNvSpPr txBox="1"/>
          <p:nvPr/>
        </p:nvSpPr>
        <p:spPr>
          <a:xfrm>
            <a:off x="3505200" y="3048000"/>
            <a:ext cx="5448693" cy="1692771"/>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The Curious Incident of the Dog in the Night-Time</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endParaRP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A play by Simon Stephens</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Based on the novel by Mark Haddon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endParaRPr>
          </a:p>
        </p:txBody>
      </p:sp>
    </p:spTree>
  </p:cSld>
  <p:clrMapOvr>
    <a:masterClrMapping/>
  </p:clrMapOvr>
  <p:transition advClick="0" advTm="6922">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4495800" cy="609600"/>
          </a:xfrm>
          <a:solidFill>
            <a:schemeClr val="bg1"/>
          </a:solidFill>
        </p:spPr>
        <p:txBody>
          <a:bodyPr>
            <a:normAutofit fontScale="90000"/>
          </a:bodyPr>
          <a:lstStyle/>
          <a:p>
            <a:pPr algn="l"/>
            <a:r>
              <a:rPr lang="en-US" dirty="0" smtClean="0">
                <a:latin typeface="Impact" pitchFamily="34" charset="0"/>
              </a:rPr>
              <a:t>Phone number:</a:t>
            </a:r>
            <a:endParaRPr lang="en-US" dirty="0">
              <a:latin typeface="Impact" pitchFamily="34" charset="0"/>
            </a:endParaRPr>
          </a:p>
        </p:txBody>
      </p:sp>
      <p:sp>
        <p:nvSpPr>
          <p:cNvPr id="6" name="TextBox 5"/>
          <p:cNvSpPr txBox="1"/>
          <p:nvPr/>
        </p:nvSpPr>
        <p:spPr>
          <a:xfrm>
            <a:off x="1600200" y="3733800"/>
            <a:ext cx="6096000" cy="1200329"/>
          </a:xfrm>
          <a:prstGeom prst="rect">
            <a:avLst/>
          </a:prstGeom>
          <a:noFill/>
        </p:spPr>
        <p:txBody>
          <a:bodyPr wrap="square" rtlCol="0">
            <a:spAutoFit/>
          </a:bodyPr>
          <a:lstStyle/>
          <a:p>
            <a:pPr algn="ct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812-376-4236</a:t>
            </a:r>
            <a:endParaRPr lang="en-US" sz="7200" dirty="0"/>
          </a:p>
        </p:txBody>
      </p:sp>
    </p:spTree>
  </p:cSld>
  <p:clrMapOvr>
    <a:masterClrMapping/>
  </p:clrMapOvr>
  <p:transition advClick="0" advTm="8281">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572000" cy="685800"/>
          </a:xfrm>
          <a:solidFill>
            <a:schemeClr val="bg1"/>
          </a:solidFill>
        </p:spPr>
        <p:txBody>
          <a:bodyPr>
            <a:normAutofit fontScale="90000"/>
          </a:bodyPr>
          <a:lstStyle/>
          <a:p>
            <a:pPr algn="l"/>
            <a:r>
              <a:rPr lang="en-US" dirty="0" smtClean="0">
                <a:latin typeface="Impact" pitchFamily="34" charset="0"/>
              </a:rPr>
              <a:t>Musical</a:t>
            </a:r>
            <a:endParaRPr lang="en-US" dirty="0">
              <a:latin typeface="Impact" pitchFamily="34" charset="0"/>
            </a:endParaRPr>
          </a:p>
        </p:txBody>
      </p:sp>
      <p:sp>
        <p:nvSpPr>
          <p:cNvPr id="4" name="TextBox 3"/>
          <p:cNvSpPr txBox="1"/>
          <p:nvPr/>
        </p:nvSpPr>
        <p:spPr>
          <a:xfrm>
            <a:off x="4224779" y="4573726"/>
            <a:ext cx="4800600" cy="2308324"/>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Banks family is broken, and only one person can save th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 day, the mysterious, magical super nanny, Mary Poppins.  More than just an adaptation of the beloved Disney movie, the stage show uses tales told from the original books, the beloved music from the music and some of those favorite film scenes to create a one of a kind stage event!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4114800" y="2819400"/>
            <a:ext cx="4876800" cy="1754326"/>
          </a:xfrm>
          <a:prstGeom prst="rect">
            <a:avLst/>
          </a:prstGeom>
          <a:noFill/>
        </p:spPr>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Music and Lyrics by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endParaRP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Richard M.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Sherman and Robert B. Sherman</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endParaRP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Book by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endParaRP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Julian Fellowes</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New Songs and Music and Lyrics by </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George Stiles and Anthony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rPr>
              <a:t>Drewe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pperfield_and_Bailey" panose="02020000000000000000"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42374"/>
            <a:ext cx="3276600" cy="3787467"/>
          </a:xfrm>
          <a:prstGeom prst="rect">
            <a:avLst/>
          </a:prstGeom>
        </p:spPr>
      </p:pic>
    </p:spTree>
  </p:cSld>
  <p:clrMapOvr>
    <a:masterClrMapping/>
  </p:clrMapOvr>
  <p:transition advClick="0" advTm="7047">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0"/>
            <a:ext cx="9144000" cy="1905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Receive North Drama Text Updates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0" y="4572000"/>
            <a:ext cx="9144000" cy="20574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Text: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drnorth</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219-951-4571</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04848736"/>
      </p:ext>
    </p:extLst>
  </p:cSld>
  <p:clrMapOvr>
    <a:masterClrMapping/>
  </p:clrMapOvr>
  <p:transition advClick="0" advTm="9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572000" cy="1219200"/>
          </a:xfrm>
          <a:solidFill>
            <a:schemeClr val="bg1"/>
          </a:solidFill>
        </p:spPr>
        <p:txBody>
          <a:bodyPr>
            <a:normAutofit fontScale="90000"/>
          </a:bodyPr>
          <a:lstStyle/>
          <a:p>
            <a:pPr algn="l"/>
            <a:r>
              <a:rPr lang="en-US" dirty="0" smtClean="0">
                <a:latin typeface="Impact" pitchFamily="34" charset="0"/>
              </a:rPr>
              <a:t>Trip to Humana Festival of New Plays</a:t>
            </a:r>
            <a:endParaRPr lang="en-US" dirty="0">
              <a:latin typeface="Impact" pitchFamily="34" charset="0"/>
            </a:endParaRPr>
          </a:p>
        </p:txBody>
      </p:sp>
      <p:pic>
        <p:nvPicPr>
          <p:cNvPr id="15" name="Content Placeholder 1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971800"/>
            <a:ext cx="2517789" cy="3759200"/>
          </a:xfrm>
        </p:spPr>
      </p:pic>
      <p:sp>
        <p:nvSpPr>
          <p:cNvPr id="6" name="TextBox 5"/>
          <p:cNvSpPr txBox="1"/>
          <p:nvPr/>
        </p:nvSpPr>
        <p:spPr>
          <a:xfrm>
            <a:off x="3657600" y="2971800"/>
            <a:ext cx="4648200" cy="3785652"/>
          </a:xfrm>
          <a:prstGeom prst="rect">
            <a:avLst/>
          </a:prstGeom>
          <a:noFill/>
        </p:spPr>
        <p:txBody>
          <a:bodyPr wrap="square" rtlCol="0">
            <a:spAutoFit/>
          </a:bodyPr>
          <a:lstStyle/>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March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8-10, 2019</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Louisville, KY</a:t>
            </a:r>
          </a:p>
          <a:p>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Open to all students involved in theatre.</a:t>
            </a:r>
          </a:p>
          <a:p>
            <a:pPr>
              <a:buFont typeface="Arial" pitchFamily="34" charset="0"/>
              <a:buChar char="•"/>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try to see 4-6 shows.</a:t>
            </a:r>
          </a:p>
          <a:p>
            <a:pPr>
              <a:buFont typeface="Arial" pitchFamily="34" charset="0"/>
              <a:buChar cha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Info for trip out in January.</a:t>
            </a:r>
          </a:p>
        </p:txBody>
      </p:sp>
    </p:spTree>
    <p:extLst>
      <p:ext uri="{BB962C8B-B14F-4D97-AF65-F5344CB8AC3E}">
        <p14:creationId xmlns:p14="http://schemas.microsoft.com/office/powerpoint/2010/main" val="2823774534"/>
      </p:ext>
    </p:extLst>
  </p:cSld>
  <p:clrMapOvr>
    <a:masterClrMapping/>
  </p:clrMapOvr>
  <p:transition advTm="9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571999" cy="762000"/>
          </a:xfrm>
          <a:solidFill>
            <a:schemeClr val="bg1"/>
          </a:solidFill>
        </p:spPr>
        <p:txBody>
          <a:bodyPr/>
          <a:lstStyle/>
          <a:p>
            <a:pPr algn="l"/>
            <a:r>
              <a:rPr lang="en-US" dirty="0" smtClean="0">
                <a:latin typeface="Impact" pitchFamily="34" charset="0"/>
              </a:rPr>
              <a:t>Showcase 2017</a:t>
            </a:r>
            <a:endParaRPr lang="en-US" dirty="0">
              <a:latin typeface="Impact" pitchFamily="34" charset="0"/>
            </a:endParaRPr>
          </a:p>
        </p:txBody>
      </p:sp>
      <p:sp>
        <p:nvSpPr>
          <p:cNvPr id="7" name="TextBox 6"/>
          <p:cNvSpPr txBox="1"/>
          <p:nvPr/>
        </p:nvSpPr>
        <p:spPr>
          <a:xfrm>
            <a:off x="838199" y="6053602"/>
            <a:ext cx="7467600" cy="646331"/>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Seniors completing a senior project in theatre or students interested in trying their hand at directing mount an evening of plays of their choosing.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895600"/>
            <a:ext cx="6212362" cy="3158002"/>
          </a:xfrm>
        </p:spPr>
      </p:pic>
    </p:spTree>
    <p:extLst>
      <p:ext uri="{BB962C8B-B14F-4D97-AF65-F5344CB8AC3E}">
        <p14:creationId xmlns:p14="http://schemas.microsoft.com/office/powerpoint/2010/main" val="1735789854"/>
      </p:ext>
    </p:extLst>
  </p:cSld>
  <p:clrMapOvr>
    <a:masterClrMapping/>
  </p:clrMapOvr>
  <p:transition advTm="9000">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2475</TotalTime>
  <Words>642</Words>
  <Application>Microsoft Office PowerPoint</Application>
  <PresentationFormat>On-screen Show (4:3)</PresentationFormat>
  <Paragraphs>71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Chipperfield_and_Bailey</vt:lpstr>
      <vt:lpstr>Impact</vt:lpstr>
      <vt:lpstr>Office Theme</vt:lpstr>
      <vt:lpstr>PowerPoint Presentation</vt:lpstr>
      <vt:lpstr>Studio Room Show</vt:lpstr>
      <vt:lpstr>Our website:</vt:lpstr>
      <vt:lpstr>Spring Play</vt:lpstr>
      <vt:lpstr>Phone number:</vt:lpstr>
      <vt:lpstr>Musical</vt:lpstr>
      <vt:lpstr>Receive North Drama Text Updates</vt:lpstr>
      <vt:lpstr>Trip to Humana Festival of New Plays</vt:lpstr>
      <vt:lpstr>Showcase 2017</vt:lpstr>
      <vt:lpstr>Follow Us</vt:lpstr>
      <vt:lpstr>A world-wide theatre honorary for high school students.</vt:lpstr>
      <vt:lpstr>Indiana Thespian State Festival</vt:lpstr>
      <vt:lpstr>How to get involved with Crew</vt:lpstr>
      <vt:lpstr>Auditions (non-musical)</vt:lpstr>
      <vt:lpstr>Auditions (musical)</vt:lpstr>
    </vt:vector>
  </TitlesOfParts>
  <Company>BCSC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BCSC</dc:creator>
  <cp:lastModifiedBy>John Johnson</cp:lastModifiedBy>
  <cp:revision>72</cp:revision>
  <dcterms:created xsi:type="dcterms:W3CDTF">2013-08-29T14:14:58Z</dcterms:created>
  <dcterms:modified xsi:type="dcterms:W3CDTF">2018-08-28T16:35:20Z</dcterms:modified>
</cp:coreProperties>
</file>